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6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13FE1-533C-44BA-86F9-CC86BC3F0D5B}" type="datetimeFigureOut">
              <a:rPr lang="ru-RU" smtClean="0"/>
              <a:t>23.05.2017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1C783-B7A0-4B48-BBB5-810C775D0C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277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10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A53492-41C4-4215-8CE2-E35AECBFDF31}" type="slidenum">
              <a:rPr lang="ru-RU" altLang="ru-RU"/>
              <a:pPr>
                <a:spcBef>
                  <a:spcPct val="0"/>
                </a:spcBef>
              </a:pPr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1371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2AD3-B097-427F-B041-0F4FBB8B557D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99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B506-4AE1-48DF-AF72-936C0B3E8DF2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4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C9E6-B41B-4C7B-8A71-FD83C82E8742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49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F88-BBD6-47DE-A230-0D33ECC7DCB3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83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5751-00E2-4EED-AE43-08E4EEB8F297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97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4645-ED83-4431-9553-45483D79B62F}" type="datetime1">
              <a:rPr lang="ru-RU" smtClean="0"/>
              <a:t>23.05.2017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29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7DC77-C295-4A77-B95C-A7C781248051}" type="datetime1">
              <a:rPr lang="ru-RU" smtClean="0"/>
              <a:t>23.05.2017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14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B7FD-6AC5-45DA-A728-9F6AFDF1A176}" type="datetime1">
              <a:rPr lang="ru-RU" smtClean="0"/>
              <a:t>23.05.2017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74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6B93-3B0F-4720-89EC-B4361EC99537}" type="datetime1">
              <a:rPr lang="ru-RU" smtClean="0"/>
              <a:t>23.05.2017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52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105-F88C-4A5D-BC5B-357DB3B2C18C}" type="datetime1">
              <a:rPr lang="ru-RU" smtClean="0"/>
              <a:t>23.05.2017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12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9CBD-4F1C-4CD3-B6C6-C0C3DF0F97FD}" type="datetime1">
              <a:rPr lang="ru-RU" smtClean="0"/>
              <a:t>23.05.2017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54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1E6A4-B4E4-40E0-848B-509E1C3A7375}" type="datetime1">
              <a:rPr lang="ru-RU" smtClean="0"/>
              <a:t>23.05.2017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E494C-FFF5-4E2E-BF3E-BE25C1F93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77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4"/>
          <p:cNvSpPr txBox="1">
            <a:spLocks noChangeArrowheads="1"/>
          </p:cNvSpPr>
          <p:nvPr/>
        </p:nvSpPr>
        <p:spPr bwMode="auto">
          <a:xfrm>
            <a:off x="1757363" y="3685530"/>
            <a:ext cx="857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Вторичная обработка оптической информации</a:t>
            </a:r>
            <a:endParaRPr lang="ru-RU" alt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TextBox 5"/>
          <p:cNvSpPr txBox="1">
            <a:spLocks noChangeArrowheads="1"/>
          </p:cNvSpPr>
          <p:nvPr/>
        </p:nvSpPr>
        <p:spPr bwMode="auto">
          <a:xfrm>
            <a:off x="2758650" y="2286944"/>
            <a:ext cx="6717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Ильютченко Павел Сергеевич</a:t>
            </a:r>
            <a:endParaRPr lang="ru-RU" alt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4" name="TextBox 1"/>
          <p:cNvSpPr txBox="1">
            <a:spLocks noChangeArrowheads="1"/>
          </p:cNvSpPr>
          <p:nvPr/>
        </p:nvSpPr>
        <p:spPr bwMode="auto">
          <a:xfrm>
            <a:off x="2841625" y="206376"/>
            <a:ext cx="6553200" cy="3079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cap="all" dirty="0">
                <a:latin typeface="Arial" pitchFamily="34" charset="0"/>
                <a:cs typeface="Arial" pitchFamily="34" charset="0"/>
              </a:rPr>
              <a:t>Минобрнауки России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25" name="TextBox 1"/>
          <p:cNvSpPr txBox="1">
            <a:spLocks noChangeArrowheads="1"/>
          </p:cNvSpPr>
          <p:nvPr/>
        </p:nvSpPr>
        <p:spPr bwMode="auto">
          <a:xfrm>
            <a:off x="1905001" y="546100"/>
            <a:ext cx="8424863" cy="738188"/>
          </a:xfrm>
          <a:prstGeom prst="rect">
            <a:avLst/>
          </a:prstGeom>
          <a:noFill/>
          <a:ln>
            <a:noFill/>
          </a:ln>
          <a:extLst/>
        </p:spPr>
        <p:txBody>
          <a:bodyPr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Федеральное государственное автономное образовательное учреждение высшего образования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«Национальный исследовательский университет </a:t>
            </a:r>
            <a:br>
              <a:rPr lang="ru-RU" sz="1400" dirty="0">
                <a:latin typeface="Arial" pitchFamily="34" charset="0"/>
                <a:cs typeface="Arial" pitchFamily="34" charset="0"/>
              </a:rPr>
            </a:br>
            <a:r>
              <a:rPr lang="ru-RU" sz="1400" dirty="0">
                <a:latin typeface="Arial" pitchFamily="34" charset="0"/>
                <a:cs typeface="Arial" pitchFamily="34" charset="0"/>
              </a:rPr>
              <a:t>«Московский институт электронной техники»</a:t>
            </a:r>
            <a:endParaRPr lang="ru-RU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4" name="TextBox 2"/>
          <p:cNvSpPr txBox="1">
            <a:spLocks noChangeArrowheads="1"/>
          </p:cNvSpPr>
          <p:nvPr/>
        </p:nvSpPr>
        <p:spPr bwMode="auto">
          <a:xfrm>
            <a:off x="2625725" y="1403351"/>
            <a:ext cx="6985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Факультет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Микроприборов и технической кибернетики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Кафедра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Высшей математики 1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5" name="TextBox 1"/>
          <p:cNvSpPr txBox="1">
            <a:spLocks noChangeArrowheads="1"/>
          </p:cNvSpPr>
          <p:nvPr/>
        </p:nvSpPr>
        <p:spPr bwMode="auto">
          <a:xfrm>
            <a:off x="6346825" y="5589589"/>
            <a:ext cx="41417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к.ф.-м.н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alt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Козлитин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И.А.</a:t>
            </a: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6" name="TextBox 2"/>
          <p:cNvSpPr txBox="1">
            <a:spLocks noChangeArrowheads="1"/>
          </p:cNvSpPr>
          <p:nvPr/>
        </p:nvSpPr>
        <p:spPr bwMode="auto">
          <a:xfrm>
            <a:off x="2625725" y="6335714"/>
            <a:ext cx="698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400">
                <a:latin typeface="Arial" panose="020B0604020202020204" pitchFamily="34" charset="0"/>
                <a:cs typeface="Arial" panose="020B0604020202020204" pitchFamily="34" charset="0"/>
              </a:rPr>
              <a:t>Москва </a:t>
            </a:r>
            <a:r>
              <a:rPr lang="en-US" altLang="ru-RU" sz="140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ru-RU" altLang="ru-RU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42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Трекер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10</a:t>
            </a:fld>
            <a:endParaRPr lang="ru-RU"/>
          </a:p>
        </p:txBody>
      </p:sp>
      <p:pic>
        <p:nvPicPr>
          <p:cNvPr id="8" name="exampl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5570" y="1308444"/>
            <a:ext cx="7240859" cy="5430150"/>
          </a:xfrm>
        </p:spPr>
      </p:pic>
    </p:spTree>
    <p:extLst>
      <p:ext uri="{BB962C8B-B14F-4D97-AF65-F5344CB8AC3E}">
        <p14:creationId xmlns:p14="http://schemas.microsoft.com/office/powerpoint/2010/main" val="360075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Возможные улучшения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Сравнить работу алгоритма с сопровождением с помощью задачи о назначениях</a:t>
            </a:r>
          </a:p>
          <a:p>
            <a:r>
              <a:rPr lang="ru-RU" dirty="0" smtClean="0"/>
              <a:t>Обработка коллизий и перекрытий в трекере</a:t>
            </a:r>
          </a:p>
          <a:p>
            <a:r>
              <a:rPr lang="ru-RU" dirty="0" smtClean="0"/>
              <a:t>Усовершенствовать модель движения объектов</a:t>
            </a:r>
          </a:p>
          <a:p>
            <a:r>
              <a:rPr lang="ru-RU" dirty="0" smtClean="0"/>
              <a:t>Применение алгоритмов в других областях (например</a:t>
            </a:r>
            <a:r>
              <a:rPr lang="ru-RU" smtClean="0"/>
              <a:t>, …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8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550764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05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Цели:</a:t>
            </a:r>
          </a:p>
          <a:p>
            <a:r>
              <a:rPr lang="ru-RU" dirty="0" smtClean="0"/>
              <a:t>Реализовать различные алгоритмы вторичной обработки оптической информации</a:t>
            </a:r>
          </a:p>
          <a:p>
            <a:pPr marL="0" indent="0">
              <a:buNone/>
            </a:pPr>
            <a:r>
              <a:rPr lang="ru-RU" dirty="0" smtClean="0"/>
              <a:t>Задачи:</a:t>
            </a:r>
          </a:p>
          <a:p>
            <a:r>
              <a:rPr lang="ru-RU" dirty="0" smtClean="0"/>
              <a:t>Промоделировать использование реализованных алгоритмов</a:t>
            </a:r>
          </a:p>
          <a:p>
            <a:r>
              <a:rPr lang="ru-RU" dirty="0" smtClean="0"/>
              <a:t>Оценить работу алгоритмов</a:t>
            </a:r>
          </a:p>
          <a:p>
            <a:r>
              <a:rPr lang="ru-RU" dirty="0" smtClean="0"/>
              <a:t>Построить </a:t>
            </a:r>
            <a:r>
              <a:rPr lang="ru-RU" dirty="0" err="1" smtClean="0"/>
              <a:t>трекер</a:t>
            </a:r>
            <a:r>
              <a:rPr lang="ru-RU" dirty="0" smtClean="0"/>
              <a:t> на основе слежения за</a:t>
            </a:r>
            <a:r>
              <a:rPr lang="en-US" dirty="0" smtClean="0"/>
              <a:t> </a:t>
            </a:r>
            <a:r>
              <a:rPr lang="ru-RU" dirty="0" smtClean="0"/>
              <a:t>объектами переднего плана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280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траекторной информации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Первичная информация – обнаружение и определение координат цели</a:t>
            </a:r>
          </a:p>
          <a:p>
            <a:r>
              <a:rPr lang="ru-RU" dirty="0" smtClean="0"/>
              <a:t>Вторичная информация – обнаружение и сопровождение траекторий целей, а также необходимые расчёты для потребителей оптической информации</a:t>
            </a:r>
          </a:p>
          <a:p>
            <a:r>
              <a:rPr lang="ru-RU" dirty="0" smtClean="0"/>
              <a:t>Третичная информация – обработка вторичной и/или первичной информации , поступающей от нескольких источников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0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Вторичная обработка. Обнаружение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00040" y="2169068"/>
            <a:ext cx="5988205" cy="3016249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8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Вторичная обработка. Сопровождение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61029" cy="32497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683191" y="1690688"/>
            <a:ext cx="48619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Способы сопровождения: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Ближайшая отметка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Задача о назначениях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Использование прогнозирования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830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 завязки траекторий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Эвристические (завязка по правилу М из </a:t>
            </a:r>
            <a:r>
              <a:rPr lang="en-US" dirty="0" smtClean="0"/>
              <a:t>N)</a:t>
            </a:r>
          </a:p>
          <a:p>
            <a:r>
              <a:rPr lang="ru-RU" dirty="0" smtClean="0"/>
              <a:t>Вероятностные (последовательный анализ Вальда)</a:t>
            </a:r>
          </a:p>
          <a:p>
            <a:r>
              <a:rPr lang="ru-RU" dirty="0" smtClean="0"/>
              <a:t>Другие (метод ветвления, метод трансформации)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6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Моделирование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9" y="1435197"/>
            <a:ext cx="9397827" cy="528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74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Моделирование</a:t>
            </a:r>
            <a:endParaRPr lang="ru-RU" dirty="0"/>
          </a:p>
        </p:txBody>
      </p:sp>
      <p:pic>
        <p:nvPicPr>
          <p:cNvPr id="6" name="ex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394" y="1506537"/>
            <a:ext cx="9271211" cy="5214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00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первого и второго рода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Алгоритм завязки </a:t>
            </a:r>
            <a:r>
              <a:rPr lang="en-US" dirty="0" smtClean="0"/>
              <a:t>M </a:t>
            </a:r>
            <a:r>
              <a:rPr lang="ru-RU" dirty="0" smtClean="0"/>
              <a:t>из </a:t>
            </a:r>
            <a:r>
              <a:rPr lang="en-US" dirty="0" smtClean="0"/>
              <a:t>N</a:t>
            </a:r>
          </a:p>
          <a:p>
            <a:pPr lvl="1"/>
            <a:r>
              <a:rPr lang="ru-RU" dirty="0" smtClean="0"/>
              <a:t>Ближайшая отметка</a:t>
            </a:r>
          </a:p>
          <a:p>
            <a:pPr marL="914400" lvl="2" indent="0">
              <a:buNone/>
            </a:pPr>
            <a:r>
              <a:rPr lang="ru-RU" dirty="0" smtClean="0"/>
              <a:t>Ошибка первого рода:</a:t>
            </a:r>
            <a:r>
              <a:rPr lang="en-US" dirty="0" smtClean="0"/>
              <a:t> 0.168</a:t>
            </a:r>
            <a:r>
              <a:rPr lang="ru-RU" dirty="0" smtClean="0"/>
              <a:t>                        Ошибка второго рода:</a:t>
            </a:r>
            <a:r>
              <a:rPr lang="en-US" dirty="0" smtClean="0"/>
              <a:t> 0.076</a:t>
            </a:r>
            <a:endParaRPr lang="ru-RU" dirty="0" smtClean="0"/>
          </a:p>
          <a:p>
            <a:pPr lvl="1"/>
            <a:r>
              <a:rPr lang="ru-RU" dirty="0" smtClean="0"/>
              <a:t>Прогнозирование</a:t>
            </a:r>
          </a:p>
          <a:p>
            <a:pPr marL="914400" lvl="2" indent="0">
              <a:buNone/>
            </a:pPr>
            <a:r>
              <a:rPr lang="ru-RU" dirty="0"/>
              <a:t>Ошибка первого рода</a:t>
            </a:r>
            <a:r>
              <a:rPr lang="ru-RU" dirty="0" smtClean="0"/>
              <a:t>:</a:t>
            </a:r>
            <a:r>
              <a:rPr lang="en-US" dirty="0" smtClean="0"/>
              <a:t> 0.012</a:t>
            </a:r>
            <a:r>
              <a:rPr lang="ru-RU" dirty="0" smtClean="0"/>
              <a:t>                        </a:t>
            </a:r>
            <a:r>
              <a:rPr lang="ru-RU" dirty="0"/>
              <a:t>Ошибка второго рода</a:t>
            </a:r>
            <a:r>
              <a:rPr lang="ru-RU" dirty="0" smtClean="0"/>
              <a:t>:</a:t>
            </a:r>
            <a:r>
              <a:rPr lang="en-US" dirty="0" smtClean="0"/>
              <a:t> 0.025</a:t>
            </a:r>
          </a:p>
          <a:p>
            <a:r>
              <a:rPr lang="ru-RU" dirty="0" smtClean="0"/>
              <a:t>Последовательный анализ </a:t>
            </a:r>
            <a:r>
              <a:rPr lang="ru-RU" dirty="0" err="1" smtClean="0"/>
              <a:t>Вальда</a:t>
            </a:r>
            <a:endParaRPr lang="ru-RU" dirty="0" smtClean="0"/>
          </a:p>
          <a:p>
            <a:pPr lvl="1"/>
            <a:r>
              <a:rPr lang="ru-RU" dirty="0" smtClean="0"/>
              <a:t>Прогнозирование</a:t>
            </a:r>
          </a:p>
          <a:p>
            <a:pPr marL="914400" lvl="2" indent="0">
              <a:buNone/>
            </a:pPr>
            <a:r>
              <a:rPr lang="ru-RU" dirty="0"/>
              <a:t>Ошибка первого рода: </a:t>
            </a:r>
            <a:r>
              <a:rPr lang="ru-RU" dirty="0" smtClean="0"/>
              <a:t>0.031                        Ошибка </a:t>
            </a:r>
            <a:r>
              <a:rPr lang="ru-RU" dirty="0"/>
              <a:t>второго рода</a:t>
            </a:r>
            <a:r>
              <a:rPr lang="ru-RU" dirty="0" smtClean="0"/>
              <a:t>: 0.012</a:t>
            </a:r>
            <a:endParaRPr lang="ru-RU" dirty="0"/>
          </a:p>
          <a:p>
            <a:pPr marL="914400" lvl="2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E494C-FFF5-4E2E-BF3E-BE25C1F93A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2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250</Words>
  <Application>Microsoft Office PowerPoint</Application>
  <PresentationFormat>Широкоэкранный</PresentationFormat>
  <Paragraphs>60</Paragraphs>
  <Slides>12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Цели и задачи работы</vt:lpstr>
      <vt:lpstr>Виды траекторной информации</vt:lpstr>
      <vt:lpstr>Вторичная обработка. Обнаружение</vt:lpstr>
      <vt:lpstr>Вторичная обработка. Сопровождение</vt:lpstr>
      <vt:lpstr>Алгоритмы завязки траекторий</vt:lpstr>
      <vt:lpstr>Моделирование</vt:lpstr>
      <vt:lpstr>Моделирование</vt:lpstr>
      <vt:lpstr>Ошибки первого и второго рода</vt:lpstr>
      <vt:lpstr>Трекер</vt:lpstr>
      <vt:lpstr>Возможные улучшения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pasha</dc:creator>
  <cp:lastModifiedBy>pasha</cp:lastModifiedBy>
  <cp:revision>26</cp:revision>
  <dcterms:created xsi:type="dcterms:W3CDTF">2017-05-21T10:43:36Z</dcterms:created>
  <dcterms:modified xsi:type="dcterms:W3CDTF">2017-05-23T10:31:25Z</dcterms:modified>
</cp:coreProperties>
</file>